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554480"/>
            <a:ext cx="10362895" cy="201168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600" i="0">
                <a:solidFill>
                  <a:srgbClr val="2B2622"/>
                </a:solidFill>
                <a:latin typeface="Georgia"/>
              </a:rPr>
              <a:t>Un almuerzo lezamiano. Captura y línea de fuga en </a:t>
            </a:r>
            <a:r>
              <a:rPr sz="3600" i="1">
                <a:solidFill>
                  <a:srgbClr val="2B2622"/>
                </a:solidFill>
                <a:latin typeface="Georgia"/>
              </a:rPr>
              <a:t>Fresa y chocolate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931920"/>
            <a:ext cx="10362895" cy="128016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1800" i="0">
                <a:solidFill>
                  <a:srgbClr val="8A8076"/>
                </a:solidFill>
                <a:latin typeface="Georgia"/>
              </a:rPr>
              <a:t>Congreso Internacional e Interdisciplinario «Vidas (In)vivibles»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i="0">
                <a:solidFill>
                  <a:srgbClr val="2B2622"/>
                </a:solidFill>
                <a:latin typeface="Georgia"/>
              </a:rPr>
              <a:t>José Luis Saorín Ferrer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lt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uer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875" y="480060"/>
            <a:ext cx="5827944" cy="5897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art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63" y="1566817"/>
            <a:ext cx="3680203" cy="3724366"/>
          </a:xfrm>
          <a:prstGeom prst="rect">
            <a:avLst/>
          </a:prstGeom>
        </p:spPr>
      </p:pic>
      <p:pic>
        <p:nvPicPr>
          <p:cNvPr id="3" name="Picture 2" descr="lezam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746" y="1566817"/>
            <a:ext cx="3680203" cy="3724366"/>
          </a:xfrm>
          <a:prstGeom prst="rect">
            <a:avLst/>
          </a:prstGeom>
        </p:spPr>
      </p:pic>
      <p:pic>
        <p:nvPicPr>
          <p:cNvPr id="4" name="Picture 3" descr="zapatilla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8829" y="1566817"/>
            <a:ext cx="3680203" cy="372436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arid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raz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ppel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ortada-cuen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803" y="594360"/>
            <a:ext cx="3460089" cy="50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63040" y="5760720"/>
            <a:ext cx="9265615" cy="45720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i="0">
                <a:solidFill>
                  <a:srgbClr val="8A8076"/>
                </a:solidFill>
                <a:latin typeface="Georgia"/>
              </a:rPr>
              <a:t>Senel Paz, </a:t>
            </a:r>
            <a:r>
              <a:rPr sz="1400" i="1">
                <a:solidFill>
                  <a:srgbClr val="8A8076"/>
                </a:solidFill>
                <a:latin typeface="Georgia"/>
              </a:rPr>
              <a:t>El lobo, el bosque y el hombre nuevo</a:t>
            </a:r>
            <a:r>
              <a:rPr sz="1400" i="0">
                <a:solidFill>
                  <a:srgbClr val="8A8076"/>
                </a:solidFill>
                <a:latin typeface="Georgia"/>
              </a:rPr>
              <a:t>. México, Era, 1991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1097280"/>
            <a:ext cx="9265615" cy="420624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i="1">
                <a:solidFill>
                  <a:srgbClr val="2B2622"/>
                </a:solidFill>
                <a:latin typeface="Georgia"/>
              </a:rPr>
              <a:t>«Un niño en la obscuridad, presa del miedo, se tranquiliza canturreando.»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5394960"/>
            <a:ext cx="9265615" cy="54864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i="0">
                <a:solidFill>
                  <a:srgbClr val="8A8076"/>
                </a:solidFill>
                <a:latin typeface="Georgia"/>
              </a:rPr>
              <a:t>Gilles Deleuze y Félix Guattari, </a:t>
            </a:r>
            <a:r>
              <a:rPr sz="1400" i="1">
                <a:solidFill>
                  <a:srgbClr val="8A8076"/>
                </a:solidFill>
                <a:latin typeface="Georgia"/>
              </a:rPr>
              <a:t>Mil mesetas</a:t>
            </a:r>
            <a:r>
              <a:rPr sz="1400" i="0">
                <a:solidFill>
                  <a:srgbClr val="8A8076"/>
                </a:solidFill>
                <a:latin typeface="Georgia"/>
              </a:rPr>
              <a:t>, p. 318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all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ar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az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rish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nanc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d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1097280"/>
            <a:ext cx="9265615" cy="420624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000" i="1">
                <a:solidFill>
                  <a:srgbClr val="2B2622"/>
                </a:solidFill>
                <a:latin typeface="Georgia"/>
              </a:rPr>
              <a:t>«Desde el punto de vista de la micropolítica, una sociedad se define por sus líneas de fuga, que son moleculares.»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5394960"/>
            <a:ext cx="9265615" cy="54864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i="0">
                <a:solidFill>
                  <a:srgbClr val="8A8076"/>
                </a:solidFill>
                <a:latin typeface="Georgia"/>
              </a:rPr>
              <a:t>Gilles Deleuze y Félix Guattari, </a:t>
            </a:r>
            <a:r>
              <a:rPr sz="1400" i="1">
                <a:solidFill>
                  <a:srgbClr val="8A8076"/>
                </a:solidFill>
                <a:latin typeface="Georgia"/>
              </a:rPr>
              <a:t>Mil mesetas</a:t>
            </a:r>
            <a:r>
              <a:rPr sz="1400" i="0">
                <a:solidFill>
                  <a:srgbClr val="8A8076"/>
                </a:solidFill>
                <a:latin typeface="Georgia"/>
              </a:rPr>
              <a:t>, p. 220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h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lmuerz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ortada-paradis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357" y="594360"/>
            <a:ext cx="3268980" cy="50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63040" y="5760720"/>
            <a:ext cx="9265615" cy="45720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i="0">
                <a:solidFill>
                  <a:srgbClr val="8A8076"/>
                </a:solidFill>
                <a:latin typeface="Georgia"/>
              </a:rPr>
              <a:t>José Lezama Lima, </a:t>
            </a:r>
            <a:r>
              <a:rPr sz="1400" i="1">
                <a:solidFill>
                  <a:srgbClr val="8A8076"/>
                </a:solidFill>
                <a:latin typeface="Georgia"/>
              </a:rPr>
              <a:t>Paradiso</a:t>
            </a:r>
            <a:r>
              <a:rPr sz="1400" i="0">
                <a:solidFill>
                  <a:srgbClr val="8A8076"/>
                </a:solidFill>
                <a:latin typeface="Georgia"/>
              </a:rPr>
              <a:t>. La Habana, Ediciones Unión, 1966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gal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u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ppelia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espedi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ah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77" y="753435"/>
            <a:ext cx="10152340" cy="535112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ari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086" y="594360"/>
            <a:ext cx="7561522" cy="50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63040" y="5760720"/>
            <a:ext cx="9265615" cy="45720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i="0">
                <a:solidFill>
                  <a:srgbClr val="8A8076"/>
                </a:solidFill>
                <a:latin typeface="Georgia"/>
              </a:rPr>
              <a:t>Éxodo del Mariel, 1980. Foto de Raymond L. Blazevic, Florida Keys Public Libraries (CC BY 2.0)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017520" y="365760"/>
            <a:ext cx="7315200" cy="612648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Bef>
                <a:spcPts val="0"/>
              </a:spcBef>
              <a:spcAft>
                <a:spcPts val="1600"/>
              </a:spcAft>
            </a:pPr>
            <a:r>
              <a:rPr sz="2400" i="0">
                <a:solidFill>
                  <a:srgbClr val="2B2622"/>
                </a:solidFill>
                <a:latin typeface="Georgia"/>
              </a:rPr>
              <a:t>Un almuerzo lezamiano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Primero los orishas: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un chorro en las losas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del whisky que no se consigue,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para que beban antes que nosotros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y no tengan queja.</a:t>
            </a:r>
          </a:p>
          <a:p>
            <a:pPr algn="l">
              <a:spcBef>
                <a:spcPts val="140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Virgencita de la Caridad,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que llegaste flotando sobre una tabla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y nadie te pidió los papeles,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tráemelo elegante,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aunque el traje sea prestado,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y ayúdame con el mantel de encajes,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ni blanco ni rojo, color crema,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que tapa bien el zurcido.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017520" y="365760"/>
            <a:ext cx="7315200" cy="612648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Cien dólares de mi reloj,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que Nancy vendió por la izquierda,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para la cuajada sopa de plátanos,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con su tapioca para volver a la primera niñez,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y para los langostinos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de la tienda donde no entramos.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Que el muchacho coma, Virgen,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y que no informe.</a:t>
            </a:r>
          </a:p>
          <a:p>
            <a:pPr algn="l">
              <a:spcBef>
                <a:spcPts val="140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Si la remolacha se cae tres veces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y deja en el mantel tres islotes de sangría,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diré que han quedado perfectos,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que le dan esplendor a la comida.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Haz que me lo crea yo también.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017520" y="365760"/>
            <a:ext cx="7315200" cy="612648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Me disculparás, maestro,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las manzanas y las peras: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aquí son mangos y guayabas.</a:t>
            </a:r>
          </a:p>
          <a:p>
            <a:pPr algn="l">
              <a:spcBef>
                <a:spcPts val="140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Pondré música, por los vecinos.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Que aguante la herradura de la puerta,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que el ojo que me vela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se duerma un rato.</a:t>
            </a:r>
          </a:p>
          <a:p>
            <a:pPr algn="l">
              <a:spcBef>
                <a:spcPts val="140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Me levanto antes del café,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tengo un compromiso insoslayable.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Les dejo la botella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y la cama hecha.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Llevo el pasaporte.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000" i="1">
                <a:solidFill>
                  <a:srgbClr val="2B2622"/>
                </a:solidFill>
                <a:latin typeface="Georgia"/>
              </a:rPr>
              <a:t>Digo, el carné.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0362895" cy="5029200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sz="3600" i="1">
                <a:solidFill>
                  <a:srgbClr val="2B2622"/>
                </a:solidFill>
                <a:latin typeface="Georgia"/>
              </a:rPr>
              <a:t>Hoy es mi día de suerte: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3600" i="1">
                <a:solidFill>
                  <a:srgbClr val="2B2622"/>
                </a:solidFill>
                <a:latin typeface="Georgia"/>
              </a:rPr>
              <a:t>encuentro maravillas.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DE2"/>
        </a:solid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295247" y="1143000"/>
          <a:ext cx="9601200" cy="45720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5577840"/>
                <a:gridCol w="2011680"/>
                <a:gridCol w="2011680"/>
              </a:tblGrid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i="0">
                          <a:solidFill>
                            <a:srgbClr val="8A8076"/>
                          </a:solidFill>
                          <a:latin typeface="Georgia"/>
                        </a:rPr>
                        <a:t>En el poema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i="0">
                          <a:solidFill>
                            <a:srgbClr val="8A8076"/>
                          </a:solidFill>
                          <a:latin typeface="Georgia"/>
                        </a:rPr>
                        <a:t>Película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i="0">
                          <a:solidFill>
                            <a:srgbClr val="8A8076"/>
                          </a:solidFill>
                          <a:latin typeface="Georgia"/>
                        </a:rPr>
                        <a:t>Cuento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1">
                          <a:solidFill>
                            <a:srgbClr val="2B2622"/>
                          </a:solidFill>
                          <a:latin typeface="Georgia"/>
                        </a:rPr>
                        <a:t>Primero los orishas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>37:51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/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1">
                          <a:solidFill>
                            <a:srgbClr val="2B2622"/>
                          </a:solidFill>
                          <a:latin typeface="Georgia"/>
                        </a:rPr>
                        <a:t>tráemelo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>27:06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/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1">
                          <a:solidFill>
                            <a:srgbClr val="2B2622"/>
                          </a:solidFill>
                          <a:latin typeface="Georgia"/>
                        </a:rPr>
                        <a:t>el mantel de encajes, ni blanco ni rojo, color crema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/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>p. 22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1">
                          <a:solidFill>
                            <a:srgbClr val="2B2622"/>
                          </a:solidFill>
                          <a:latin typeface="Georgia"/>
                        </a:rPr>
                        <a:t>la cuajada sopa de plátanos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/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>p. 22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1">
                          <a:solidFill>
                            <a:srgbClr val="2B2622"/>
                          </a:solidFill>
                          <a:latin typeface="Georgia"/>
                        </a:rPr>
                        <a:t>tres islotes de sangría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/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>p. 23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1">
                          <a:solidFill>
                            <a:srgbClr val="2B2622"/>
                          </a:solidFill>
                          <a:latin typeface="Georgia"/>
                        </a:rPr>
                        <a:t>las manzanas y las peras · mangos y guayabas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/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>p. 23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1">
                          <a:solidFill>
                            <a:srgbClr val="2B2622"/>
                          </a:solidFill>
                          <a:latin typeface="Georgia"/>
                        </a:rPr>
                        <a:t>tengo un compromiso insoslayable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>1:32:40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/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1">
                          <a:solidFill>
                            <a:srgbClr val="2B2622"/>
                          </a:solidFill>
                          <a:latin typeface="Georgia"/>
                        </a:rPr>
                        <a:t>el pasaporte · el carné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>1:32:47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/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1">
                          <a:solidFill>
                            <a:srgbClr val="2B2622"/>
                          </a:solidFill>
                          <a:latin typeface="Georgia"/>
                        </a:rPr>
                        <a:t>Hoy es mi día de suerte · encuentro maravillas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>10:27</a:t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500" i="0">
                          <a:solidFill>
                            <a:srgbClr val="2B2622"/>
                          </a:solidFill>
                          <a:latin typeface="Georgia"/>
                        </a:rPr>
                        <a:t/>
                      </a:r>
                    </a:p>
                  </a:txBody>
                  <a:tcPr anchor="ctr" marL="45720" marR="45720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C9BFB2"/>
                      </a:solidFill>
                    </a:lnB>
                    <a:solidFill>
                      <a:srgbClr val="F3ED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